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6" r:id="rId2"/>
    <p:sldId id="345" r:id="rId3"/>
    <p:sldId id="348" r:id="rId4"/>
    <p:sldId id="346" r:id="rId5"/>
    <p:sldId id="349" r:id="rId6"/>
    <p:sldId id="350" r:id="rId7"/>
    <p:sldId id="347" r:id="rId8"/>
    <p:sldId id="351" r:id="rId9"/>
    <p:sldId id="352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C66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1" autoAdjust="0"/>
    <p:restoredTop sz="94660"/>
  </p:normalViewPr>
  <p:slideViewPr>
    <p:cSldViewPr>
      <p:cViewPr varScale="1">
        <p:scale>
          <a:sx n="72" d="100"/>
          <a:sy n="72" d="100"/>
        </p:scale>
        <p:origin x="-10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5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6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/>
            </a:p>
          </p:txBody>
        </p:sp>
      </p:grpSp>
      <p:sp>
        <p:nvSpPr>
          <p:cNvPr id="512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6BFD4-97C7-42F5-83A8-3092F3357C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9DF8B8-8CFA-41CC-8D57-2321890A79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F43FD8-1F11-401E-93BA-2CA1668117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E38934-D15E-4CA7-B6F1-C720F0EBF5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A461E7-8C00-4F7F-A087-E98E475288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8150AA-9399-466B-B21E-67251D847A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F44287-A37C-4285-A489-C46CEEC699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9E09B-8F03-4164-ABEE-407F10AD9A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0D211-F5AB-4819-A800-DDA5AD69E1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DFE56B-C6C2-42D4-A94A-273772DABB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B664CD-4B9D-4E14-AE5D-F154ED18FA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66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>
              <a:defRPr/>
            </a:pPr>
            <a:fld id="{14902730-0F42-4D9B-919A-C93C7239CD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0183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50184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50185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50186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7" r:id="rId2"/>
    <p:sldLayoutId id="2147483696" r:id="rId3"/>
    <p:sldLayoutId id="2147483695" r:id="rId4"/>
    <p:sldLayoutId id="2147483694" r:id="rId5"/>
    <p:sldLayoutId id="2147483693" r:id="rId6"/>
    <p:sldLayoutId id="2147483692" r:id="rId7"/>
    <p:sldLayoutId id="2147483691" r:id="rId8"/>
    <p:sldLayoutId id="2147483690" r:id="rId9"/>
    <p:sldLayoutId id="2147483689" r:id="rId10"/>
    <p:sldLayoutId id="2147483688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304800"/>
            <a:ext cx="7924800" cy="1289050"/>
          </a:xfrm>
        </p:spPr>
        <p:txBody>
          <a:bodyPr/>
          <a:lstStyle/>
          <a:p>
            <a:pPr eaLnBrk="1" hangingPunct="1"/>
            <a:r>
              <a:rPr lang="en-US" sz="6600" b="1" dirty="0" smtClean="0">
                <a:latin typeface="Berlin Sans FB" pitchFamily="34" charset="0"/>
              </a:rPr>
              <a:t>Intro to Business </a:t>
            </a:r>
          </a:p>
        </p:txBody>
      </p:sp>
      <p:sp>
        <p:nvSpPr>
          <p:cNvPr id="1331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4114800"/>
            <a:ext cx="8153400" cy="2362200"/>
          </a:xfrm>
        </p:spPr>
        <p:txBody>
          <a:bodyPr/>
          <a:lstStyle/>
          <a:p>
            <a:pPr eaLnBrk="1" hangingPunct="1"/>
            <a:r>
              <a:rPr lang="en-US" sz="2800" b="1" dirty="0" smtClean="0"/>
              <a:t>Unit </a:t>
            </a:r>
            <a:r>
              <a:rPr lang="en-US" sz="2800" b="1" dirty="0" smtClean="0"/>
              <a:t>Four Review</a:t>
            </a:r>
            <a:endParaRPr lang="en-US" sz="2800" b="1" dirty="0"/>
          </a:p>
          <a:p>
            <a:pPr eaLnBrk="1" hangingPunct="1"/>
            <a:r>
              <a:rPr lang="en-US" sz="2800" b="1" dirty="0" smtClean="0"/>
              <a:t>Careers in Our Economy </a:t>
            </a:r>
          </a:p>
          <a:p>
            <a:pPr eaLnBrk="1" hangingPunct="1"/>
            <a:endParaRPr lang="en-US" sz="2800" b="1" dirty="0"/>
          </a:p>
          <a:p>
            <a:pPr eaLnBrk="1" hangingPunct="1"/>
            <a:r>
              <a:rPr lang="en-US" sz="2800" b="1" dirty="0" smtClean="0">
                <a:solidFill>
                  <a:srgbClr val="00B0F0"/>
                </a:solidFill>
              </a:rPr>
              <a:t>Chapter 12, 13, 14</a:t>
            </a:r>
            <a:endParaRPr lang="en-US" sz="2800" b="1" dirty="0">
              <a:solidFill>
                <a:srgbClr val="00B0F0"/>
              </a:solidFill>
            </a:endParaRPr>
          </a:p>
          <a:p>
            <a:pPr eaLnBrk="1" hangingPunct="1"/>
            <a:endParaRPr lang="en-US" sz="2800" b="1" dirty="0"/>
          </a:p>
        </p:txBody>
      </p:sp>
      <p:pic>
        <p:nvPicPr>
          <p:cNvPr id="6" name="Picture 5" descr="IntroToBusiness_Boo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076573">
            <a:off x="615415" y="1716266"/>
            <a:ext cx="1699526" cy="22159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Chapter </a:t>
            </a:r>
            <a:r>
              <a:rPr lang="en-US" dirty="0" smtClean="0"/>
              <a:t>12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Managing a Small Business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4530725"/>
          </a:xfrm>
        </p:spPr>
        <p:txBody>
          <a:bodyPr/>
          <a:lstStyle/>
          <a:p>
            <a:r>
              <a:rPr lang="en-US" sz="2400" dirty="0" smtClean="0"/>
              <a:t>Small-business owners are independent, self-motivated, risk-takers, persistent, hard workers, and have technical knowledge and management ability.</a:t>
            </a:r>
          </a:p>
          <a:p>
            <a:r>
              <a:rPr lang="en-US" sz="2400" dirty="0" smtClean="0"/>
              <a:t>Small-business ownership begins with an idea. Puttering a business idea into action means: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/>
              <a:t>Finding the right location for a business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/>
              <a:t>Choosing the right team to help run the business</a:t>
            </a:r>
          </a:p>
          <a:p>
            <a:pPr marL="914400" lvl="1" indent="-457200">
              <a:buFont typeface="+mj-lt"/>
              <a:buAutoNum type="arabicPeriod"/>
            </a:pPr>
            <a:endParaRPr lang="en-US" sz="2000" dirty="0" smtClean="0"/>
          </a:p>
          <a:p>
            <a:pPr marL="514350" indent="-457200"/>
            <a:r>
              <a:rPr lang="en-US" sz="2400" dirty="0" smtClean="0"/>
              <a:t>The most important step in starting a business is </a:t>
            </a:r>
            <a:r>
              <a:rPr lang="en-US" sz="2400" b="1" dirty="0" smtClean="0"/>
              <a:t>preparation</a:t>
            </a:r>
            <a:r>
              <a:rPr lang="en-US" sz="2400" dirty="0" smtClean="0"/>
              <a:t> – spending time gathering and studying information before the business is started.</a:t>
            </a:r>
            <a:endParaRPr lang="en-US" sz="2400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2135388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Chapter </a:t>
            </a:r>
            <a:r>
              <a:rPr lang="en-US" dirty="0" smtClean="0"/>
              <a:t>12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Managing a Small Business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4530725"/>
          </a:xfrm>
        </p:spPr>
        <p:txBody>
          <a:bodyPr/>
          <a:lstStyle/>
          <a:p>
            <a:r>
              <a:rPr lang="en-US" dirty="0" smtClean="0"/>
              <a:t>A written business plan serves as an objective guide to the development of a new business.</a:t>
            </a:r>
          </a:p>
          <a:p>
            <a:endParaRPr lang="en-US" dirty="0" smtClean="0"/>
          </a:p>
          <a:p>
            <a:r>
              <a:rPr lang="en-US" dirty="0" smtClean="0"/>
              <a:t>The three primary types of financing needed by many small businesses are: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Start-up financing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Short-term financing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Long-term financing</a:t>
            </a: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2135388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Chapter </a:t>
            </a:r>
            <a:r>
              <a:rPr lang="en-US" dirty="0" smtClean="0"/>
              <a:t>13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Managing Human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Employees can make a difference in the success or failure of a business. The impact of one person can be very noticeable in a small business with only a few employees.</a:t>
            </a:r>
            <a:endParaRPr lang="en-US" dirty="0" smtClean="0"/>
          </a:p>
          <a:p>
            <a:r>
              <a:rPr lang="en-US" dirty="0" smtClean="0"/>
              <a:t>Small-business owners should carefully: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Determine the category of employee needed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Study work requirements in preparation for hiring a new employee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Search for people who meet a specific need or skill requirement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Hire the qualified applicant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Chapter </a:t>
            </a:r>
            <a:r>
              <a:rPr lang="en-US" dirty="0" smtClean="0"/>
              <a:t>13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Managing Human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Compensation and benefits include: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a salary or wages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financial incentives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fringe benefits.</a:t>
            </a:r>
          </a:p>
          <a:p>
            <a:pPr marL="914400" lvl="1" indent="-514350">
              <a:buFont typeface="+mj-lt"/>
              <a:buAutoNum type="arabicPeriod"/>
            </a:pPr>
            <a:endParaRPr lang="en-US" dirty="0" smtClean="0"/>
          </a:p>
          <a:p>
            <a:r>
              <a:rPr lang="en-US" dirty="0" smtClean="0"/>
              <a:t>Sources of training within a small business include the owner or experienced employees.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Chapter </a:t>
            </a:r>
            <a:r>
              <a:rPr lang="en-US" dirty="0" smtClean="0"/>
              <a:t>13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Managing Human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Other sources of include:</a:t>
            </a:r>
          </a:p>
          <a:p>
            <a:pPr lvl="1"/>
            <a:r>
              <a:rPr lang="en-US" dirty="0" smtClean="0"/>
              <a:t>Trainers who conduct training sessions at the business site</a:t>
            </a:r>
          </a:p>
          <a:p>
            <a:pPr lvl="1"/>
            <a:r>
              <a:rPr lang="en-US" dirty="0" smtClean="0"/>
              <a:t>Training programs offered by schools and colleges</a:t>
            </a:r>
          </a:p>
          <a:p>
            <a:pPr lvl="1"/>
            <a:r>
              <a:rPr lang="en-US" dirty="0" smtClean="0"/>
              <a:t>Seminars</a:t>
            </a:r>
          </a:p>
          <a:p>
            <a:pPr lvl="1"/>
            <a:r>
              <a:rPr lang="en-US" dirty="0" smtClean="0"/>
              <a:t>Classes</a:t>
            </a:r>
          </a:p>
          <a:p>
            <a:pPr lvl="1"/>
            <a:r>
              <a:rPr lang="en-US" dirty="0" smtClean="0"/>
              <a:t>Training materials available through the Small Business Administration (SBA)</a:t>
            </a:r>
          </a:p>
          <a:p>
            <a:pPr lvl="1"/>
            <a:r>
              <a:rPr lang="en-US" dirty="0" smtClean="0"/>
              <a:t>Equipment vendors or other businesses that sell products.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Chapter </a:t>
            </a:r>
            <a:r>
              <a:rPr lang="en-US" dirty="0" smtClean="0"/>
              <a:t>14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Maintaining Financial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Common sources of financial information for established businesses are financial records.</a:t>
            </a:r>
          </a:p>
          <a:p>
            <a:r>
              <a:rPr lang="en-US" dirty="0" smtClean="0"/>
              <a:t>For businesses with limited/no previous financial information, the SBA provides planning tools.</a:t>
            </a:r>
          </a:p>
          <a:p>
            <a:r>
              <a:rPr lang="en-US" dirty="0" smtClean="0"/>
              <a:t>Private businesses also collect and publish financial information on similar businesses. </a:t>
            </a:r>
          </a:p>
          <a:p>
            <a:r>
              <a:rPr lang="en-US" dirty="0" smtClean="0"/>
              <a:t>A new franchise gets help from the franchisor.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Chapter </a:t>
            </a:r>
            <a:r>
              <a:rPr lang="en-US" dirty="0" smtClean="0"/>
              <a:t>14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Maintaining Financial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30725"/>
          </a:xfrm>
        </p:spPr>
        <p:txBody>
          <a:bodyPr/>
          <a:lstStyle/>
          <a:p>
            <a:r>
              <a:rPr lang="en-US" dirty="0" smtClean="0"/>
              <a:t>Three types of business budgets ar</a:t>
            </a:r>
            <a:r>
              <a:rPr lang="en-US" dirty="0" smtClean="0"/>
              <a:t>e: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Start-up budget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Operating budget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Cash budget</a:t>
            </a:r>
          </a:p>
          <a:p>
            <a:pPr marL="914400" lvl="1" indent="-457200">
              <a:buFont typeface="+mj-lt"/>
              <a:buAutoNum type="arabicPeriod"/>
            </a:pPr>
            <a:endParaRPr lang="en-US" dirty="0" smtClean="0"/>
          </a:p>
          <a:p>
            <a:pPr marL="514350" indent="-457200"/>
            <a:r>
              <a:rPr lang="en-US" dirty="0" smtClean="0"/>
              <a:t>Common financial records maintained in small businesses are </a:t>
            </a:r>
          </a:p>
          <a:p>
            <a:pPr marL="914400" lvl="1" indent="-457200"/>
            <a:r>
              <a:rPr lang="en-US" dirty="0" smtClean="0"/>
              <a:t>Records of cash</a:t>
            </a:r>
          </a:p>
          <a:p>
            <a:pPr marL="914400" lvl="1" indent="-457200"/>
            <a:r>
              <a:rPr lang="en-US" dirty="0" smtClean="0"/>
              <a:t>Credit accounts</a:t>
            </a:r>
          </a:p>
          <a:p>
            <a:pPr marL="914400" lvl="1" indent="-457200"/>
            <a:r>
              <a:rPr lang="en-US" dirty="0" smtClean="0"/>
              <a:t>Inventory</a:t>
            </a:r>
          </a:p>
          <a:p>
            <a:pPr marL="914400" lvl="1" indent="-457200"/>
            <a:r>
              <a:rPr lang="en-US" dirty="0" smtClean="0"/>
              <a:t>Payroll</a:t>
            </a:r>
          </a:p>
          <a:p>
            <a:pPr marL="914400" lvl="1" indent="-457200"/>
            <a:r>
              <a:rPr lang="en-US" dirty="0" smtClean="0"/>
              <a:t>Assets</a:t>
            </a:r>
          </a:p>
          <a:p>
            <a:pPr marL="914400" lvl="1" indent="-457200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Chapter </a:t>
            </a:r>
            <a:r>
              <a:rPr lang="en-US" dirty="0" smtClean="0"/>
              <a:t>14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Maintaining Financial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30725"/>
          </a:xfrm>
        </p:spPr>
        <p:txBody>
          <a:bodyPr/>
          <a:lstStyle/>
          <a:p>
            <a:r>
              <a:rPr lang="en-US" dirty="0" smtClean="0"/>
              <a:t>Balance sheets and income statements are used to compare </a:t>
            </a:r>
            <a:r>
              <a:rPr lang="en-US" smtClean="0"/>
              <a:t>financial performance.</a:t>
            </a:r>
            <a:endParaRPr lang="en-US" dirty="0" smtClean="0"/>
          </a:p>
          <a:p>
            <a:pPr marL="914400" lvl="1" indent="-457200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Level">
  <a:themeElements>
    <a:clrScheme name="Level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Level">
      <a:majorFont>
        <a:latin typeface="Garamond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Level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Level</Template>
  <TotalTime>6893</TotalTime>
  <Words>372</Words>
  <Application>Microsoft Office PowerPoint</Application>
  <PresentationFormat>On-screen Show (4:3)</PresentationFormat>
  <Paragraphs>63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Level</vt:lpstr>
      <vt:lpstr>Intro to Business </vt:lpstr>
      <vt:lpstr>Chapter 12 Managing a Small Business</vt:lpstr>
      <vt:lpstr>Chapter 12 Managing a Small Business</vt:lpstr>
      <vt:lpstr>Chapter 13 Managing Human Resources</vt:lpstr>
      <vt:lpstr>Chapter 13 Managing Human Resources</vt:lpstr>
      <vt:lpstr>Chapter 13 Managing Human Resources</vt:lpstr>
      <vt:lpstr>Chapter 14  Maintaining Financial Information</vt:lpstr>
      <vt:lpstr>Chapter 14  Maintaining Financial Information</vt:lpstr>
      <vt:lpstr>Chapter 14  Maintaining Financial Information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Sundling, Jessica</dc:creator>
  <cp:lastModifiedBy>Gayatri</cp:lastModifiedBy>
  <cp:revision>233</cp:revision>
  <dcterms:created xsi:type="dcterms:W3CDTF">1601-01-01T00:00:00Z</dcterms:created>
  <dcterms:modified xsi:type="dcterms:W3CDTF">2014-05-20T15:38:34Z</dcterms:modified>
</cp:coreProperties>
</file>